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75" r:id="rId7"/>
    <p:sldId id="261" r:id="rId8"/>
    <p:sldId id="273" r:id="rId9"/>
    <p:sldId id="274" r:id="rId10"/>
    <p:sldId id="272" r:id="rId11"/>
    <p:sldId id="262" r:id="rId12"/>
    <p:sldId id="276" r:id="rId13"/>
    <p:sldId id="263" r:id="rId14"/>
    <p:sldId id="264" r:id="rId15"/>
    <p:sldId id="265" r:id="rId16"/>
    <p:sldId id="277" r:id="rId17"/>
    <p:sldId id="278" r:id="rId18"/>
    <p:sldId id="271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Pravoko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o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o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o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56" name="Pravoko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o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o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o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o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o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o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o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o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o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o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o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o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o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o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o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o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o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ravoko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o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o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o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ravoko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o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o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o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o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o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o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en povezoval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en povezoval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en povezoval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en povezoval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206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o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o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o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o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9560D3-FD23-41D8-8D30-B9638E12D0A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256D6CA-24D1-48DF-81DC-302B58FFAD1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Čezmejni javni potniški promet na goriškem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Matej Gabrovec</a:t>
            </a: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5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FF"/>
                </a:solidFill>
              </a:rPr>
              <a:t>Pravni </a:t>
            </a:r>
            <a:r>
              <a:rPr lang="sl-SI" dirty="0" smtClean="0">
                <a:solidFill>
                  <a:srgbClr val="FFFFFF"/>
                </a:solidFill>
              </a:rPr>
              <a:t>okvir 3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Člen 25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članice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sklenejo</a:t>
            </a:r>
            <a:r>
              <a:rPr lang="en-GB" dirty="0"/>
              <a:t> </a:t>
            </a:r>
            <a:r>
              <a:rPr lang="en-GB" dirty="0" err="1"/>
              <a:t>dvostranske</a:t>
            </a:r>
            <a:r>
              <a:rPr lang="en-GB" dirty="0"/>
              <a:t> in </a:t>
            </a:r>
            <a:r>
              <a:rPr lang="en-GB" dirty="0" err="1"/>
              <a:t>večstranske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sporazume</a:t>
            </a:r>
            <a:r>
              <a:rPr lang="en-GB" dirty="0">
                <a:solidFill>
                  <a:srgbClr val="FF0000"/>
                </a:solidFill>
              </a:rPr>
              <a:t> o </a:t>
            </a:r>
            <a:r>
              <a:rPr lang="en-GB" dirty="0" err="1">
                <a:solidFill>
                  <a:srgbClr val="FF0000"/>
                </a:solidFill>
              </a:rPr>
              <a:t>nadaljnji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liberalizaciji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prevozov</a:t>
            </a:r>
            <a:r>
              <a:rPr lang="en-GB" dirty="0"/>
              <a:t>,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katere</a:t>
            </a:r>
            <a:r>
              <a:rPr lang="en-GB" dirty="0"/>
              <a:t> </a:t>
            </a:r>
            <a:r>
              <a:rPr lang="en-GB" dirty="0" err="1"/>
              <a:t>velja</a:t>
            </a:r>
            <a:r>
              <a:rPr lang="en-GB" dirty="0"/>
              <a:t> ta </a:t>
            </a:r>
            <a:r>
              <a:rPr lang="en-GB" dirty="0" err="1"/>
              <a:t>uredba</a:t>
            </a:r>
            <a:r>
              <a:rPr lang="en-GB" dirty="0"/>
              <a:t>, </a:t>
            </a:r>
            <a:r>
              <a:rPr lang="en-GB" dirty="0" err="1"/>
              <a:t>zlasti</a:t>
            </a:r>
            <a:r>
              <a:rPr lang="en-GB" dirty="0"/>
              <a:t>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dovoljenj</a:t>
            </a:r>
            <a:r>
              <a:rPr lang="en-GB" dirty="0"/>
              <a:t> in </a:t>
            </a:r>
            <a:r>
              <a:rPr lang="en-GB" dirty="0" err="1"/>
              <a:t>poenostavitve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odprave</a:t>
            </a:r>
            <a:r>
              <a:rPr lang="en-GB" dirty="0"/>
              <a:t> </a:t>
            </a:r>
            <a:r>
              <a:rPr lang="en-GB" dirty="0" err="1"/>
              <a:t>kontrolnih</a:t>
            </a:r>
            <a:r>
              <a:rPr lang="en-GB" dirty="0"/>
              <a:t> </a:t>
            </a:r>
            <a:r>
              <a:rPr lang="en-GB" dirty="0" err="1"/>
              <a:t>dokumentov</a:t>
            </a:r>
            <a:r>
              <a:rPr lang="en-GB" dirty="0"/>
              <a:t>, </a:t>
            </a:r>
            <a:r>
              <a:rPr lang="en-GB" dirty="0" err="1">
                <a:solidFill>
                  <a:srgbClr val="FF0000"/>
                </a:solidFill>
              </a:rPr>
              <a:t>zlasti</a:t>
            </a:r>
            <a:r>
              <a:rPr lang="en-GB" dirty="0">
                <a:solidFill>
                  <a:srgbClr val="FF0000"/>
                </a:solidFill>
              </a:rPr>
              <a:t> v </a:t>
            </a:r>
            <a:r>
              <a:rPr lang="en-GB" dirty="0" err="1">
                <a:solidFill>
                  <a:srgbClr val="FF0000"/>
                </a:solidFill>
              </a:rPr>
              <a:t>obmejnih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regijah</a:t>
            </a:r>
            <a:r>
              <a:rPr lang="en-GB" dirty="0" smtClean="0"/>
              <a:t>.</a:t>
            </a:r>
            <a:endParaRPr lang="sl-SI" dirty="0" smtClean="0"/>
          </a:p>
          <a:p>
            <a:r>
              <a:rPr lang="en-GB" dirty="0" smtClean="0"/>
              <a:t>2</a:t>
            </a:r>
            <a:r>
              <a:rPr lang="en-GB" dirty="0"/>
              <a:t>. </a:t>
            </a:r>
          </a:p>
          <a:p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članice</a:t>
            </a:r>
            <a:r>
              <a:rPr lang="en-GB" dirty="0"/>
              <a:t> </a:t>
            </a:r>
            <a:r>
              <a:rPr lang="en-GB" dirty="0" err="1"/>
              <a:t>obvestijo</a:t>
            </a:r>
            <a:r>
              <a:rPr lang="en-GB" dirty="0"/>
              <a:t> </a:t>
            </a:r>
            <a:r>
              <a:rPr lang="en-GB" dirty="0" err="1"/>
              <a:t>Komisijo</a:t>
            </a:r>
            <a:r>
              <a:rPr lang="en-GB" dirty="0"/>
              <a:t> o </a:t>
            </a:r>
            <a:r>
              <a:rPr lang="en-GB" dirty="0" err="1"/>
              <a:t>vseh</a:t>
            </a:r>
            <a:r>
              <a:rPr lang="en-GB" dirty="0"/>
              <a:t> </a:t>
            </a:r>
            <a:r>
              <a:rPr lang="en-GB" dirty="0" err="1"/>
              <a:t>sporazumih</a:t>
            </a:r>
            <a:r>
              <a:rPr lang="en-GB" dirty="0"/>
              <a:t>, </a:t>
            </a:r>
            <a:r>
              <a:rPr lang="en-GB" dirty="0" err="1"/>
              <a:t>sklenjenih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odstavku</a:t>
            </a:r>
            <a:r>
              <a:rPr lang="en-GB" dirty="0"/>
              <a:t> 1.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29592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1. faza – </a:t>
            </a:r>
            <a:br>
              <a:rPr lang="sl-SI" sz="3200" dirty="0" smtClean="0"/>
            </a:br>
            <a:r>
              <a:rPr lang="sl-SI" sz="3200" dirty="0" smtClean="0"/>
              <a:t>mednarodna linija</a:t>
            </a:r>
            <a:r>
              <a:rPr lang="sl-SI" dirty="0" smtClean="0"/>
              <a:t/>
            </a:r>
            <a:br>
              <a:rPr lang="sl-SI" dirty="0" smtClean="0"/>
            </a:br>
            <a:endParaRPr lang="en-GB" dirty="0"/>
          </a:p>
        </p:txBody>
      </p:sp>
      <p:sp>
        <p:nvSpPr>
          <p:cNvPr id="5" name="Ograda vsebine 4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238128" cy="5234260"/>
          </a:xfrm>
        </p:spPr>
        <p:txBody>
          <a:bodyPr/>
          <a:lstStyle/>
          <a:p>
            <a:r>
              <a:rPr lang="sl-SI" dirty="0" smtClean="0"/>
              <a:t>Mednarodna linija</a:t>
            </a:r>
          </a:p>
          <a:p>
            <a:pPr lvl="1"/>
            <a:r>
              <a:rPr lang="sl-SI" sz="1800" dirty="0" smtClean="0"/>
              <a:t>Sprememba poteka: </a:t>
            </a:r>
            <a:r>
              <a:rPr lang="sl-SI" sz="1800" dirty="0" err="1" smtClean="0"/>
              <a:t>Qlandia</a:t>
            </a:r>
            <a:r>
              <a:rPr lang="sl-SI" sz="1800" dirty="0" smtClean="0"/>
              <a:t> (</a:t>
            </a:r>
            <a:r>
              <a:rPr lang="sl-SI" sz="1800" dirty="0" err="1" smtClean="0"/>
              <a:t>Grčna</a:t>
            </a:r>
            <a:r>
              <a:rPr lang="sl-SI" sz="1800" dirty="0" smtClean="0"/>
              <a:t>)</a:t>
            </a:r>
          </a:p>
          <a:p>
            <a:pPr lvl="1"/>
            <a:r>
              <a:rPr lang="sl-SI" sz="1800" dirty="0" smtClean="0"/>
              <a:t>Ukinitev deviacije ŽP Nova Gorica (italijanski avtobus, prodaja kart!)</a:t>
            </a:r>
          </a:p>
          <a:p>
            <a:pPr lvl="1"/>
            <a:r>
              <a:rPr lang="sl-SI" sz="1800" dirty="0" smtClean="0"/>
              <a:t>Celodnevni enourni interval (integracija idrijskega avtobusa)</a:t>
            </a:r>
          </a:p>
          <a:p>
            <a:pPr lvl="1"/>
            <a:r>
              <a:rPr lang="sl-SI" sz="1800" dirty="0" smtClean="0"/>
              <a:t>Nedelja – svetogorski avtobus</a:t>
            </a:r>
          </a:p>
          <a:p>
            <a:pPr lvl="1"/>
            <a:r>
              <a:rPr lang="sl-SI" sz="1800" dirty="0" smtClean="0"/>
              <a:t>Tarife: 1,30 oz. 2,00 (povratna)</a:t>
            </a:r>
            <a:endParaRPr lang="en-GB" sz="1800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0"/>
            <a:ext cx="4779818" cy="685800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2143125" cy="11811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/>
              <a:t>1. faza:  </a:t>
            </a:r>
            <a:br>
              <a:rPr lang="sl-SI" sz="2400" dirty="0" smtClean="0"/>
            </a:br>
            <a:r>
              <a:rPr lang="sl-SI" sz="2400" dirty="0" smtClean="0"/>
              <a:t>Trg Evrope/</a:t>
            </a:r>
            <a:r>
              <a:rPr lang="sl-SI" sz="2400" dirty="0" err="1" smtClean="0"/>
              <a:t>Piazza</a:t>
            </a:r>
            <a:r>
              <a:rPr lang="sl-SI" sz="2400" dirty="0" smtClean="0"/>
              <a:t> </a:t>
            </a:r>
            <a:r>
              <a:rPr lang="sl-SI" sz="2400" dirty="0" err="1" smtClean="0"/>
              <a:t>della</a:t>
            </a:r>
            <a:r>
              <a:rPr lang="sl-SI" sz="2400" dirty="0" smtClean="0"/>
              <a:t> </a:t>
            </a:r>
            <a:r>
              <a:rPr lang="sl-SI" sz="2400" dirty="0" err="1" smtClean="0"/>
              <a:t>Transalpina</a:t>
            </a:r>
            <a:endParaRPr lang="en-GB" sz="24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Organizacija prestopne točke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Prodaja vozovnic APT </a:t>
            </a:r>
            <a:r>
              <a:rPr lang="sl-SI" dirty="0" err="1" smtClean="0"/>
              <a:t>Gorizia</a:t>
            </a:r>
            <a:r>
              <a:rPr lang="sl-SI" dirty="0" smtClean="0"/>
              <a:t> na slovenski ŽP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err="1" smtClean="0"/>
              <a:t>Kartomat</a:t>
            </a:r>
            <a:r>
              <a:rPr lang="sl-SI" dirty="0" smtClean="0"/>
              <a:t> na italijanskem postajališču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Usmerjevalne table</a:t>
            </a:r>
            <a:endParaRPr lang="en-GB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33" y="604"/>
            <a:ext cx="2143125" cy="11811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1</a:t>
            </a:r>
            <a:r>
              <a:rPr lang="sl-SI" sz="3200" dirty="0">
                <a:solidFill>
                  <a:srgbClr val="D6ECFF">
                    <a:satMod val="200000"/>
                  </a:srgbClr>
                </a:solidFill>
              </a:rPr>
              <a:t>. </a:t>
            </a:r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faza – </a:t>
            </a:r>
            <a:b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</a:br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Šempeter</a:t>
            </a:r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l-SI" dirty="0" smtClean="0"/>
              <a:t>Podaljšanje italijanske linije 3 in 5</a:t>
            </a:r>
          </a:p>
          <a:p>
            <a:r>
              <a:rPr lang="sl-SI" dirty="0" smtClean="0"/>
              <a:t>Predprodaja kart v Šempetru</a:t>
            </a:r>
            <a:endParaRPr lang="en-GB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584"/>
            <a:ext cx="4788024" cy="6860736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369"/>
            <a:ext cx="2143125" cy="1181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56844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1</a:t>
            </a:r>
            <a:r>
              <a:rPr lang="sl-SI" sz="3200" dirty="0">
                <a:solidFill>
                  <a:srgbClr val="D6ECFF">
                    <a:satMod val="200000"/>
                  </a:srgbClr>
                </a:solidFill>
              </a:rPr>
              <a:t>. </a:t>
            </a:r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faza – </a:t>
            </a:r>
            <a:b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</a:br>
            <a:r>
              <a:rPr lang="sl-SI" sz="3200" dirty="0" smtClean="0">
                <a:solidFill>
                  <a:srgbClr val="D6ECFF">
                    <a:satMod val="200000"/>
                  </a:srgbClr>
                </a:solidFill>
              </a:rPr>
              <a:t>Miren</a:t>
            </a:r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Uvedba linije Miren – pokopališče Gorica – Vrtojba MMP – Šempeter – Solkan</a:t>
            </a:r>
          </a:p>
          <a:p>
            <a:r>
              <a:rPr lang="sl-SI" sz="2000" dirty="0" smtClean="0"/>
              <a:t>Izboljšanje dostopnosti Mirna (pod standardom  dostopnosti)</a:t>
            </a:r>
            <a:endParaRPr lang="en-GB" sz="2000" dirty="0"/>
          </a:p>
        </p:txBody>
      </p:sp>
      <p:pic>
        <p:nvPicPr>
          <p:cNvPr id="13" name="Ograda vsebine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43" y="0"/>
            <a:ext cx="4786115" cy="6858000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faza</a:t>
            </a:r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Skupen razpis Gorice in Nove Gorice</a:t>
            </a:r>
          </a:p>
          <a:p>
            <a:r>
              <a:rPr lang="sl-SI" sz="2000" dirty="0" smtClean="0"/>
              <a:t>Kabotaža (Uredba 1073, člen 15c in 25)</a:t>
            </a:r>
          </a:p>
          <a:p>
            <a:r>
              <a:rPr lang="sl-SI" sz="2000" dirty="0" smtClean="0"/>
              <a:t>Tarifna integracija</a:t>
            </a:r>
          </a:p>
          <a:p>
            <a:r>
              <a:rPr lang="sl-SI" sz="2000" dirty="0" smtClean="0"/>
              <a:t>Prehod meje pri ŽP Nova Gorica</a:t>
            </a:r>
            <a:endParaRPr lang="en-GB" sz="2000" dirty="0"/>
          </a:p>
        </p:txBody>
      </p:sp>
      <p:pic>
        <p:nvPicPr>
          <p:cNvPr id="9" name="Ograda vsebine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7418"/>
            <a:ext cx="4788024" cy="6864760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62050"/>
          </a:xfrm>
        </p:spPr>
        <p:txBody>
          <a:bodyPr/>
          <a:lstStyle/>
          <a:p>
            <a:r>
              <a:rPr lang="sl-SI" sz="2800" dirty="0" smtClean="0"/>
              <a:t>Elektronske table –</a:t>
            </a:r>
            <a:br>
              <a:rPr lang="sl-SI" sz="2800" dirty="0" smtClean="0"/>
            </a:br>
            <a:r>
              <a:rPr lang="sl-SI" sz="2800" dirty="0" smtClean="0"/>
              <a:t> prikazovalniki</a:t>
            </a:r>
            <a:br>
              <a:rPr lang="sl-SI" sz="2800" dirty="0" smtClean="0"/>
            </a:br>
            <a:r>
              <a:rPr lang="sl-SI" sz="2800" dirty="0" smtClean="0"/>
              <a:t> prihodov avtobusov</a:t>
            </a:r>
            <a:endParaRPr lang="en-GB" sz="28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3568" y="1844824"/>
            <a:ext cx="2514600" cy="4572000"/>
          </a:xfrm>
        </p:spPr>
        <p:txBody>
          <a:bodyPr/>
          <a:lstStyle/>
          <a:p>
            <a:r>
              <a:rPr lang="sl-SI" dirty="0" smtClean="0"/>
              <a:t>Kriteriji: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Število potnikov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Število linij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sl-SI" dirty="0" smtClean="0"/>
              <a:t>Oddaljenost od začetne postaje</a:t>
            </a:r>
          </a:p>
          <a:p>
            <a:pPr lvl="1"/>
            <a:endParaRPr lang="en-GB" dirty="0"/>
          </a:p>
        </p:txBody>
      </p:sp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10" y="53933"/>
            <a:ext cx="4765290" cy="6828716"/>
          </a:xfrm>
        </p:spPr>
      </p:pic>
    </p:spTree>
    <p:extLst>
      <p:ext uri="{BB962C8B-B14F-4D97-AF65-F5344CB8AC3E}">
        <p14:creationId xmlns:p14="http://schemas.microsoft.com/office/powerpoint/2010/main" val="347361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Smernice in ukrepi za spodbujanje JPP</a:t>
            </a:r>
            <a:endParaRPr lang="en-GB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Vpetost v celovito prometno načrtovanje</a:t>
            </a:r>
          </a:p>
          <a:p>
            <a:r>
              <a:rPr lang="sl-SI" dirty="0" err="1" smtClean="0"/>
              <a:t>Mobilnostni</a:t>
            </a:r>
            <a:r>
              <a:rPr lang="sl-SI" dirty="0" smtClean="0"/>
              <a:t> načrti za podjetja</a:t>
            </a:r>
          </a:p>
          <a:p>
            <a:r>
              <a:rPr lang="sl-SI" dirty="0" smtClean="0"/>
              <a:t>Kakovostno informacija</a:t>
            </a:r>
          </a:p>
          <a:p>
            <a:r>
              <a:rPr lang="sl-SI" dirty="0" smtClean="0"/>
              <a:t>Vidnost in prepoznavnost JPP</a:t>
            </a:r>
          </a:p>
          <a:p>
            <a:r>
              <a:rPr lang="sl-SI" dirty="0" smtClean="0"/>
              <a:t>Obveščanje ob selitvah</a:t>
            </a:r>
          </a:p>
          <a:p>
            <a:r>
              <a:rPr lang="sl-SI" dirty="0" smtClean="0"/>
              <a:t>Obveščanje o dostopu z JPP na prireditve</a:t>
            </a:r>
          </a:p>
          <a:p>
            <a:r>
              <a:rPr lang="sl-SI" dirty="0" smtClean="0"/>
              <a:t>Omejitve osebnega prometa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Predpogoj kakovosten JPP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46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Zaključni predlogi</a:t>
            </a:r>
            <a:endParaRPr lang="en-GB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Sodelovanje slovenskih in italijanskih pristojnih oblasti pri načrtovanju omrežja JPP in podeljevanju koncesij</a:t>
            </a:r>
          </a:p>
          <a:p>
            <a:r>
              <a:rPr lang="sl-SI" dirty="0" smtClean="0"/>
              <a:t>Čezmejna tarifna integracija</a:t>
            </a:r>
            <a:endParaRPr lang="en-GB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309"/>
            <a:ext cx="2143125" cy="11811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5724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Pretekle študije</a:t>
            </a:r>
          </a:p>
          <a:p>
            <a:r>
              <a:rPr lang="sl-SI" dirty="0" smtClean="0"/>
              <a:t>Statistični podatki</a:t>
            </a:r>
          </a:p>
          <a:p>
            <a:r>
              <a:rPr lang="sl-SI" dirty="0" smtClean="0"/>
              <a:t>Anketiranje potnikov</a:t>
            </a:r>
          </a:p>
          <a:p>
            <a:r>
              <a:rPr lang="sl-SI" dirty="0" smtClean="0"/>
              <a:t>Spremembe poteka linij – 1. faza</a:t>
            </a:r>
          </a:p>
          <a:p>
            <a:r>
              <a:rPr lang="sl-SI" dirty="0"/>
              <a:t>Spremembe poteka linij – </a:t>
            </a:r>
            <a:r>
              <a:rPr lang="sl-SI" dirty="0" smtClean="0"/>
              <a:t>2 </a:t>
            </a:r>
            <a:r>
              <a:rPr lang="sl-SI" dirty="0"/>
              <a:t>faza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6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Pretekle študije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Načrt</a:t>
            </a:r>
            <a:r>
              <a:rPr lang="en-GB" dirty="0"/>
              <a:t> </a:t>
            </a:r>
            <a:r>
              <a:rPr lang="en-GB" dirty="0" err="1" smtClean="0"/>
              <a:t>trajnostne</a:t>
            </a:r>
            <a:r>
              <a:rPr lang="en-GB" dirty="0" smtClean="0"/>
              <a:t> </a:t>
            </a:r>
            <a:r>
              <a:rPr lang="en-GB" dirty="0" err="1" smtClean="0"/>
              <a:t>mobilnosti</a:t>
            </a:r>
            <a:r>
              <a:rPr lang="sl-SI" dirty="0" smtClean="0"/>
              <a:t> </a:t>
            </a:r>
            <a:r>
              <a:rPr lang="pt-BR" dirty="0" smtClean="0"/>
              <a:t>na </a:t>
            </a:r>
            <a:r>
              <a:rPr lang="pt-BR" dirty="0"/>
              <a:t>širšem mestnem območju Nove </a:t>
            </a:r>
            <a:r>
              <a:rPr lang="pt-BR" dirty="0" smtClean="0"/>
              <a:t>Gorice</a:t>
            </a:r>
            <a:r>
              <a:rPr lang="sl-SI" dirty="0" smtClean="0"/>
              <a:t> (2006)</a:t>
            </a:r>
          </a:p>
          <a:p>
            <a:pPr lvl="1"/>
            <a:r>
              <a:rPr lang="sl-SI" dirty="0" smtClean="0"/>
              <a:t>(Frekvenca 20 min., primestna povezava v Miren, enotna vozovnica Gorica – Nova Gorica</a:t>
            </a:r>
          </a:p>
          <a:p>
            <a:r>
              <a:rPr lang="sl-SI" dirty="0" smtClean="0"/>
              <a:t>Predlog povezave MPP med Novo Gorico in Gorico (italijanska študija, ??)</a:t>
            </a:r>
          </a:p>
          <a:p>
            <a:pPr lvl="1"/>
            <a:r>
              <a:rPr lang="sl-SI" dirty="0" smtClean="0"/>
              <a:t>Poudarek na organizaciji prestopnih točk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0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48872" cy="936104"/>
          </a:xfrm>
        </p:spPr>
        <p:txBody>
          <a:bodyPr/>
          <a:lstStyle/>
          <a:p>
            <a:r>
              <a:rPr lang="sl-SI" sz="3200" dirty="0" smtClean="0"/>
              <a:t>Slabosti predvidenih prestopnih točk (v predhodni študiji)</a:t>
            </a:r>
            <a:endParaRPr lang="en-GB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652120" y="1916832"/>
            <a:ext cx="3034679" cy="443872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Preveč deviacij na obstoječih linijah</a:t>
            </a:r>
          </a:p>
          <a:p>
            <a:r>
              <a:rPr lang="sl-SI" sz="2000" dirty="0" smtClean="0"/>
              <a:t>Za čezmejno potovanje je vedno potrebno prestopanje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00610"/>
            <a:ext cx="5256584" cy="5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63" y="5688445"/>
            <a:ext cx="21431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Anketiranje potnikov na mednarodni liniji</a:t>
            </a:r>
            <a:endParaRPr lang="en-GB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Predlogi potnikov:</a:t>
            </a:r>
          </a:p>
          <a:p>
            <a:pPr lvl="1"/>
            <a:r>
              <a:rPr lang="sl-SI" dirty="0" smtClean="0"/>
              <a:t>Večja frekvenca, ves dan</a:t>
            </a:r>
          </a:p>
          <a:p>
            <a:pPr lvl="1"/>
            <a:r>
              <a:rPr lang="sl-SI" dirty="0" smtClean="0"/>
              <a:t>Vsakodnevno obratovanje</a:t>
            </a:r>
          </a:p>
          <a:p>
            <a:pPr lvl="1"/>
            <a:r>
              <a:rPr lang="sl-SI" dirty="0" smtClean="0"/>
              <a:t>Predprodaja vozovnic (čas!?)</a:t>
            </a:r>
          </a:p>
          <a:p>
            <a:pPr lvl="1"/>
            <a:r>
              <a:rPr lang="sl-SI" dirty="0" err="1" smtClean="0"/>
              <a:t>Qlandia</a:t>
            </a:r>
            <a:endParaRPr lang="sl-SI" dirty="0" smtClean="0"/>
          </a:p>
          <a:p>
            <a:pPr lvl="1"/>
            <a:r>
              <a:rPr lang="sl-SI" dirty="0" smtClean="0"/>
              <a:t>Šempeter</a:t>
            </a:r>
          </a:p>
          <a:p>
            <a:r>
              <a:rPr lang="sl-SI" dirty="0" smtClean="0"/>
              <a:t>Prevladujoč namen prostočasne aktivnosti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67690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Število potencialnih potnikov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Rožna Dolina: PDLP 2012 = 9343</a:t>
            </a:r>
          </a:p>
          <a:p>
            <a:r>
              <a:rPr lang="sl-SI" dirty="0" smtClean="0"/>
              <a:t>JPP: letno 18.453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Delež JPP &lt; 1 %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Ključna boljša ponudba, predvsem večja frekvenca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807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1888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Analiza</a:t>
            </a:r>
            <a:br>
              <a:rPr lang="sl-SI" dirty="0" smtClean="0"/>
            </a:br>
            <a:r>
              <a:rPr lang="sl-SI" dirty="0" smtClean="0"/>
              <a:t>omrežja</a:t>
            </a:r>
            <a:endParaRPr lang="en-GB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143125" cy="11811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209"/>
            <a:ext cx="4824536" cy="690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5724"/>
            <a:ext cx="71932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1798" y="543006"/>
            <a:ext cx="7772400" cy="914400"/>
          </a:xfrm>
        </p:spPr>
        <p:txBody>
          <a:bodyPr/>
          <a:lstStyle/>
          <a:p>
            <a:r>
              <a:rPr lang="sl-SI" dirty="0" smtClean="0">
                <a:solidFill>
                  <a:srgbClr val="FFFFFF"/>
                </a:solidFill>
              </a:rPr>
              <a:t>Pravni okvir 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400" dirty="0" smtClean="0">
                <a:solidFill>
                  <a:srgbClr val="FFFFFF"/>
                </a:solidFill>
              </a:rPr>
              <a:t>Mednarodna mestna avtobusna linija je lahko ekonomsko upravičena le v primeru, da je dovoljena kabotaža</a:t>
            </a:r>
          </a:p>
          <a:p>
            <a:r>
              <a:rPr lang="sl-SI" sz="2400" dirty="0" smtClean="0">
                <a:solidFill>
                  <a:srgbClr val="FFFFFF"/>
                </a:solidFill>
              </a:rPr>
              <a:t>ZPCP-2: Kabotaža je vsak prevoz potnikov med posameznimi kraji v RS, ki ga opravlja tuji prevoznik oz. prevoz potnikov v drugi državi, ki ga opravlja domači prevoznik.</a:t>
            </a:r>
            <a:endParaRPr lang="en-GB" sz="2400" dirty="0"/>
          </a:p>
          <a:p>
            <a:r>
              <a:rPr lang="it-IT" sz="2400" dirty="0"/>
              <a:t>UREDBA (ES) </a:t>
            </a:r>
            <a:r>
              <a:rPr lang="it-IT" sz="2400" dirty="0" err="1"/>
              <a:t>št</a:t>
            </a:r>
            <a:r>
              <a:rPr lang="it-IT" sz="2400" dirty="0"/>
              <a:t>. </a:t>
            </a:r>
            <a:r>
              <a:rPr lang="it-IT" sz="2400" dirty="0">
                <a:solidFill>
                  <a:srgbClr val="FF0000"/>
                </a:solidFill>
              </a:rPr>
              <a:t>1073/2009</a:t>
            </a:r>
            <a:r>
              <a:rPr lang="it-IT" sz="2400" dirty="0"/>
              <a:t> EVROPSKEGA PARLAMENTA IN </a:t>
            </a:r>
            <a:r>
              <a:rPr lang="it-IT" sz="2400" dirty="0" smtClean="0"/>
              <a:t>SVETA</a:t>
            </a:r>
            <a:r>
              <a:rPr lang="sl-SI" sz="2400" dirty="0" smtClean="0"/>
              <a:t> </a:t>
            </a:r>
            <a:r>
              <a:rPr lang="pl-PL" sz="2400" dirty="0" smtClean="0"/>
              <a:t>z </a:t>
            </a:r>
            <a:r>
              <a:rPr lang="pl-PL" sz="2400" dirty="0"/>
              <a:t>dne 21. oktobra </a:t>
            </a:r>
            <a:r>
              <a:rPr lang="pl-PL" sz="2400" dirty="0" smtClean="0"/>
              <a:t>2009 </a:t>
            </a:r>
            <a:r>
              <a:rPr lang="en-GB" sz="2400" dirty="0" smtClean="0"/>
              <a:t>o </a:t>
            </a:r>
            <a:r>
              <a:rPr lang="en-GB" sz="2400" dirty="0" err="1"/>
              <a:t>skupnih</a:t>
            </a:r>
            <a:r>
              <a:rPr lang="en-GB" sz="2400" dirty="0"/>
              <a:t> </a:t>
            </a:r>
            <a:r>
              <a:rPr lang="en-GB" sz="2400" dirty="0" err="1"/>
              <a:t>pravilih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dostop</a:t>
            </a:r>
            <a:r>
              <a:rPr lang="en-GB" sz="2400" dirty="0"/>
              <a:t> do </a:t>
            </a:r>
            <a:r>
              <a:rPr lang="en-GB" sz="2400" dirty="0" err="1"/>
              <a:t>mednarodnega</a:t>
            </a:r>
            <a:r>
              <a:rPr lang="en-GB" sz="2400" dirty="0"/>
              <a:t> </a:t>
            </a:r>
            <a:r>
              <a:rPr lang="en-GB" sz="2400" dirty="0" err="1"/>
              <a:t>trga</a:t>
            </a:r>
            <a:r>
              <a:rPr lang="en-GB" sz="2400" dirty="0"/>
              <a:t> </a:t>
            </a:r>
            <a:r>
              <a:rPr lang="en-GB" sz="2400" dirty="0" err="1"/>
              <a:t>avtobusnih</a:t>
            </a:r>
            <a:r>
              <a:rPr lang="en-GB" sz="2400" dirty="0"/>
              <a:t> </a:t>
            </a:r>
            <a:r>
              <a:rPr lang="en-GB" sz="2400" dirty="0" err="1"/>
              <a:t>prevozov</a:t>
            </a:r>
            <a:r>
              <a:rPr lang="en-GB" sz="2400" dirty="0"/>
              <a:t> in </a:t>
            </a:r>
            <a:r>
              <a:rPr lang="en-GB" sz="2400" dirty="0" err="1"/>
              <a:t>spremembi</a:t>
            </a:r>
            <a:r>
              <a:rPr lang="en-GB" sz="2400" dirty="0"/>
              <a:t> </a:t>
            </a:r>
            <a:r>
              <a:rPr lang="en-GB" sz="2400" dirty="0" err="1"/>
              <a:t>Uredbe</a:t>
            </a:r>
            <a:r>
              <a:rPr lang="en-GB" sz="2400" dirty="0"/>
              <a:t> (ES) </a:t>
            </a:r>
            <a:r>
              <a:rPr lang="en-GB" sz="2400" dirty="0" err="1"/>
              <a:t>št</a:t>
            </a:r>
            <a:r>
              <a:rPr lang="en-GB" sz="2400" dirty="0"/>
              <a:t>. 561/2006</a:t>
            </a:r>
            <a:endParaRPr lang="sl-SI" sz="2400" dirty="0" smtClean="0">
              <a:solidFill>
                <a:srgbClr val="FFFFFF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13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076263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FF"/>
                </a:solidFill>
              </a:rPr>
              <a:t>Pravni okvir </a:t>
            </a:r>
            <a:r>
              <a:rPr lang="sl-SI" dirty="0" smtClean="0">
                <a:solidFill>
                  <a:srgbClr val="FFFFFF"/>
                </a:solidFill>
              </a:rPr>
              <a:t>2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FFFF"/>
                </a:solidFill>
              </a:rPr>
              <a:t>Člen</a:t>
            </a:r>
            <a:r>
              <a:rPr lang="en-GB" dirty="0" smtClean="0">
                <a:solidFill>
                  <a:srgbClr val="FFFFFF"/>
                </a:solidFill>
              </a:rPr>
              <a:t> 15: </a:t>
            </a:r>
            <a:r>
              <a:rPr lang="pl-PL" dirty="0" smtClean="0"/>
              <a:t>Kabotaža </a:t>
            </a:r>
            <a:r>
              <a:rPr lang="pl-PL" dirty="0"/>
              <a:t>je dovoljena za naslednje prevoze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  <a:endParaRPr lang="en-GB" sz="3200" dirty="0"/>
          </a:p>
          <a:p>
            <a:pPr lvl="1"/>
            <a:r>
              <a:rPr lang="en-GB" sz="2800" dirty="0" err="1"/>
              <a:t>linijske</a:t>
            </a:r>
            <a:r>
              <a:rPr lang="en-GB" sz="2800" dirty="0"/>
              <a:t> </a:t>
            </a:r>
            <a:r>
              <a:rPr lang="en-GB" sz="2800" dirty="0" err="1"/>
              <a:t>prevoze</a:t>
            </a:r>
            <a:r>
              <a:rPr lang="en-GB" sz="2800" dirty="0"/>
              <a:t>,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jih</a:t>
            </a:r>
            <a:r>
              <a:rPr lang="en-GB" sz="2800" dirty="0"/>
              <a:t> </a:t>
            </a:r>
            <a:r>
              <a:rPr lang="en-GB" sz="2800" dirty="0" err="1"/>
              <a:t>izvaja</a:t>
            </a:r>
            <a:r>
              <a:rPr lang="en-GB" sz="2800" dirty="0"/>
              <a:t> </a:t>
            </a:r>
            <a:r>
              <a:rPr lang="en-GB" sz="2800" dirty="0" err="1"/>
              <a:t>prevoznik</a:t>
            </a:r>
            <a:r>
              <a:rPr lang="en-GB" sz="2800" dirty="0"/>
              <a:t> </a:t>
            </a:r>
            <a:r>
              <a:rPr lang="en-GB" sz="2800" dirty="0" err="1"/>
              <a:t>nerezident</a:t>
            </a:r>
            <a:r>
              <a:rPr lang="en-GB" sz="2800" dirty="0"/>
              <a:t> </a:t>
            </a:r>
            <a:r>
              <a:rPr lang="en-GB" sz="2800" dirty="0" err="1"/>
              <a:t>države</a:t>
            </a:r>
            <a:r>
              <a:rPr lang="en-GB" sz="2800" dirty="0"/>
              <a:t> </a:t>
            </a:r>
            <a:r>
              <a:rPr lang="en-GB" sz="2800" dirty="0" err="1"/>
              <a:t>članice</a:t>
            </a:r>
            <a:r>
              <a:rPr lang="en-GB" sz="2800" dirty="0"/>
              <a:t> </a:t>
            </a:r>
            <a:r>
              <a:rPr lang="en-GB" sz="2800" dirty="0" err="1"/>
              <a:t>gostiteljice</a:t>
            </a:r>
            <a:r>
              <a:rPr lang="en-GB" sz="2800" dirty="0"/>
              <a:t> v </a:t>
            </a:r>
            <a:r>
              <a:rPr lang="en-GB" sz="2800" dirty="0" err="1"/>
              <a:t>okviru</a:t>
            </a:r>
            <a:r>
              <a:rPr lang="en-GB" sz="2800" dirty="0"/>
              <a:t> </a:t>
            </a:r>
            <a:r>
              <a:rPr lang="en-GB" sz="2800" dirty="0" err="1"/>
              <a:t>mednarodnih</a:t>
            </a:r>
            <a:r>
              <a:rPr lang="en-GB" sz="2800" dirty="0"/>
              <a:t> </a:t>
            </a:r>
            <a:r>
              <a:rPr lang="en-GB" sz="2800" dirty="0" err="1"/>
              <a:t>linijskih</a:t>
            </a:r>
            <a:r>
              <a:rPr lang="en-GB" sz="2800" dirty="0"/>
              <a:t> </a:t>
            </a:r>
            <a:r>
              <a:rPr lang="en-GB" sz="2800" dirty="0" err="1"/>
              <a:t>prevozov</a:t>
            </a:r>
            <a:r>
              <a:rPr lang="en-GB" sz="2800" dirty="0"/>
              <a:t> v </a:t>
            </a:r>
            <a:r>
              <a:rPr lang="en-GB" sz="2800" dirty="0" err="1"/>
              <a:t>skladu</a:t>
            </a:r>
            <a:r>
              <a:rPr lang="en-GB" sz="2800" dirty="0"/>
              <a:t> s to </a:t>
            </a:r>
            <a:r>
              <a:rPr lang="en-GB" sz="2800" dirty="0" err="1"/>
              <a:t>uredbo</a:t>
            </a:r>
            <a:r>
              <a:rPr lang="en-GB" sz="2800" dirty="0"/>
              <a:t>, </a:t>
            </a:r>
            <a:r>
              <a:rPr lang="en-GB" sz="2800" dirty="0" err="1">
                <a:solidFill>
                  <a:srgbClr val="FF0000"/>
                </a:solidFill>
              </a:rPr>
              <a:t>razen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prevoznih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storitev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za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potrebe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mestnega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središča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ali</a:t>
            </a:r>
            <a:r>
              <a:rPr lang="en-GB" sz="2800" dirty="0">
                <a:solidFill>
                  <a:srgbClr val="FF0000"/>
                </a:solidFill>
              </a:rPr>
              <a:t> urbane </a:t>
            </a:r>
            <a:r>
              <a:rPr lang="en-GB" sz="2800" dirty="0" err="1">
                <a:solidFill>
                  <a:srgbClr val="FF0000"/>
                </a:solidFill>
              </a:rPr>
              <a:t>aglomeracije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ali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potrebe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prevozu</a:t>
            </a:r>
            <a:r>
              <a:rPr lang="en-GB" sz="2800" dirty="0">
                <a:solidFill>
                  <a:srgbClr val="FF0000"/>
                </a:solidFill>
              </a:rPr>
              <a:t> med </a:t>
            </a:r>
            <a:r>
              <a:rPr lang="en-GB" sz="2800" dirty="0" err="1">
                <a:solidFill>
                  <a:srgbClr val="FF0000"/>
                </a:solidFill>
              </a:rPr>
              <a:t>središčem</a:t>
            </a:r>
            <a:r>
              <a:rPr lang="en-GB" sz="2800" dirty="0">
                <a:solidFill>
                  <a:srgbClr val="FF0000"/>
                </a:solidFill>
              </a:rPr>
              <a:t> in </a:t>
            </a:r>
            <a:r>
              <a:rPr lang="en-GB" sz="2800" dirty="0" err="1">
                <a:solidFill>
                  <a:srgbClr val="FF0000"/>
                </a:solidFill>
              </a:rPr>
              <a:t>okoliškimi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območji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1181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90285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227</TotalTime>
  <Words>548</Words>
  <Application>Microsoft Office PowerPoint</Application>
  <PresentationFormat>Diaprojekcija na zaslonu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Metro</vt:lpstr>
      <vt:lpstr>Čezmejni javni potniški promet na goriškem</vt:lpstr>
      <vt:lpstr>Vsebina</vt:lpstr>
      <vt:lpstr>Pretekle študije</vt:lpstr>
      <vt:lpstr>Slabosti predvidenih prestopnih točk (v predhodni študiji)</vt:lpstr>
      <vt:lpstr>Anketiranje potnikov na mednarodni liniji</vt:lpstr>
      <vt:lpstr>Število potencialnih potnikov</vt:lpstr>
      <vt:lpstr>Analiza omrežja</vt:lpstr>
      <vt:lpstr>Pravni okvir 1</vt:lpstr>
      <vt:lpstr>Pravni okvir 2</vt:lpstr>
      <vt:lpstr>Pravni okvir 3</vt:lpstr>
      <vt:lpstr>1. faza –  mednarodna linija </vt:lpstr>
      <vt:lpstr>1. faza:   Trg Evrope/Piazza della Transalpina</vt:lpstr>
      <vt:lpstr>1. faza –  Šempeter</vt:lpstr>
      <vt:lpstr>1. faza –  Miren</vt:lpstr>
      <vt:lpstr>2. faza</vt:lpstr>
      <vt:lpstr>Elektronske table –  prikazovalniki  prihodov avtobusov</vt:lpstr>
      <vt:lpstr>Smernice in ukrepi za spodbujanje JPP</vt:lpstr>
      <vt:lpstr>Zaključni predlogi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Čezmejni javni potniški promet</dc:title>
  <dc:creator>Matej Gabrovec</dc:creator>
  <cp:lastModifiedBy>Anita Manfreda</cp:lastModifiedBy>
  <cp:revision>21</cp:revision>
  <dcterms:created xsi:type="dcterms:W3CDTF">2013-05-22T21:42:58Z</dcterms:created>
  <dcterms:modified xsi:type="dcterms:W3CDTF">2013-09-18T06:36:31Z</dcterms:modified>
</cp:coreProperties>
</file>